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Be Vietnam" panose="020B0604020202020204" charset="0"/>
      <p:regular r:id="rId8"/>
    </p:embeddedFont>
    <p:embeddedFont>
      <p:font typeface="Be Vietnam Ultra-Bold" panose="020B0604020202020204" charset="0"/>
      <p:regular r:id="rId9"/>
    </p:embeddedFont>
    <p:embeddedFont>
      <p:font typeface="Canva Sans Bold" panose="020B0604020202020204" charset="0"/>
      <p:regular r:id="rId10"/>
    </p:embeddedFont>
    <p:embeddedFont>
      <p:font typeface="Gordita Bold" panose="020B0604020202020204" charset="0"/>
      <p:regular r:id="rId11"/>
    </p:embeddedFont>
    <p:embeddedFont>
      <p:font typeface="Roboto" panose="020000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075" y="-1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3.png"/><Relationship Id="rId21" Type="http://schemas.openxmlformats.org/officeDocument/2006/relationships/image" Target="../media/image22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sv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19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8.sv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17" Type="http://schemas.openxmlformats.org/officeDocument/2006/relationships/image" Target="../media/image15.sv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30.svg"/><Relationship Id="rId10" Type="http://schemas.openxmlformats.org/officeDocument/2006/relationships/image" Target="../media/image26.svg"/><Relationship Id="rId4" Type="http://schemas.openxmlformats.org/officeDocument/2006/relationships/image" Target="../media/image4.sv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12" Type="http://schemas.openxmlformats.org/officeDocument/2006/relationships/image" Target="../media/image36.svg"/><Relationship Id="rId17" Type="http://schemas.openxmlformats.org/officeDocument/2006/relationships/image" Target="../media/image18.png"/><Relationship Id="rId2" Type="http://schemas.openxmlformats.org/officeDocument/2006/relationships/image" Target="../media/image5.png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5" Type="http://schemas.openxmlformats.org/officeDocument/2006/relationships/image" Target="../media/image39.png"/><Relationship Id="rId10" Type="http://schemas.openxmlformats.org/officeDocument/2006/relationships/image" Target="../media/image34.svg"/><Relationship Id="rId4" Type="http://schemas.openxmlformats.org/officeDocument/2006/relationships/image" Target="../media/image2.pn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44.svg"/><Relationship Id="rId4" Type="http://schemas.openxmlformats.org/officeDocument/2006/relationships/image" Target="../media/image4.sv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19656" y="0"/>
            <a:ext cx="11168344" cy="10287000"/>
            <a:chOff x="0" y="0"/>
            <a:chExt cx="885641" cy="8157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5641" cy="815751"/>
            </a:xfrm>
            <a:custGeom>
              <a:avLst/>
              <a:gdLst/>
              <a:ahLst/>
              <a:cxnLst/>
              <a:rect l="l" t="t" r="r" b="b"/>
              <a:pathLst>
                <a:path w="885641" h="815751">
                  <a:moveTo>
                    <a:pt x="0" y="0"/>
                  </a:moveTo>
                  <a:lnTo>
                    <a:pt x="885641" y="0"/>
                  </a:lnTo>
                  <a:lnTo>
                    <a:pt x="885641" y="815751"/>
                  </a:lnTo>
                  <a:lnTo>
                    <a:pt x="0" y="815751"/>
                  </a:lnTo>
                  <a:close/>
                </a:path>
              </a:pathLst>
            </a:custGeom>
            <a:blipFill>
              <a:blip r:embed="rId2"/>
              <a:stretch>
                <a:fillRect t="-13976" r="-9315" b="-470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7081556" y="0"/>
            <a:ext cx="7036823" cy="10287000"/>
            <a:chOff x="0" y="0"/>
            <a:chExt cx="185332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53320" cy="2709333"/>
            </a:xfrm>
            <a:custGeom>
              <a:avLst/>
              <a:gdLst/>
              <a:ahLst/>
              <a:cxnLst/>
              <a:rect l="l" t="t" r="r" b="b"/>
              <a:pathLst>
                <a:path w="1853320" h="2709333">
                  <a:moveTo>
                    <a:pt x="0" y="0"/>
                  </a:moveTo>
                  <a:lnTo>
                    <a:pt x="1853320" y="0"/>
                  </a:lnTo>
                  <a:lnTo>
                    <a:pt x="185332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87000"/>
                  </a:srgbClr>
                </a:gs>
                <a:gs pos="66667">
                  <a:srgbClr val="000000">
                    <a:alpha val="59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85332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803626" y="-4114800"/>
            <a:ext cx="8473205" cy="8229600"/>
          </a:xfrm>
          <a:custGeom>
            <a:avLst/>
            <a:gdLst/>
            <a:ahLst/>
            <a:cxnLst/>
            <a:rect l="l" t="t" r="r" b="b"/>
            <a:pathLst>
              <a:path w="8473205" h="8229600">
                <a:moveTo>
                  <a:pt x="0" y="0"/>
                </a:moveTo>
                <a:lnTo>
                  <a:pt x="8473204" y="0"/>
                </a:lnTo>
                <a:lnTo>
                  <a:pt x="84732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276830" y="8960816"/>
            <a:ext cx="6432087" cy="594968"/>
          </a:xfrm>
          <a:custGeom>
            <a:avLst/>
            <a:gdLst/>
            <a:ahLst/>
            <a:cxnLst/>
            <a:rect l="l" t="t" r="r" b="b"/>
            <a:pathLst>
              <a:path w="6432087" h="594968">
                <a:moveTo>
                  <a:pt x="0" y="0"/>
                </a:moveTo>
                <a:lnTo>
                  <a:pt x="6432087" y="0"/>
                </a:lnTo>
                <a:lnTo>
                  <a:pt x="6432087" y="594968"/>
                </a:lnTo>
                <a:lnTo>
                  <a:pt x="0" y="594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815333">
            <a:off x="-1618358" y="6172548"/>
            <a:ext cx="12931098" cy="5576536"/>
          </a:xfrm>
          <a:custGeom>
            <a:avLst/>
            <a:gdLst/>
            <a:ahLst/>
            <a:cxnLst/>
            <a:rect l="l" t="t" r="r" b="b"/>
            <a:pathLst>
              <a:path w="12931098" h="5576536">
                <a:moveTo>
                  <a:pt x="0" y="0"/>
                </a:moveTo>
                <a:lnTo>
                  <a:pt x="12931098" y="0"/>
                </a:lnTo>
                <a:lnTo>
                  <a:pt x="12931098" y="5576536"/>
                </a:lnTo>
                <a:lnTo>
                  <a:pt x="0" y="5576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870883" y="1028700"/>
            <a:ext cx="5118029" cy="1372716"/>
          </a:xfrm>
          <a:custGeom>
            <a:avLst/>
            <a:gdLst/>
            <a:ahLst/>
            <a:cxnLst/>
            <a:rect l="l" t="t" r="r" b="b"/>
            <a:pathLst>
              <a:path w="5118029" h="1372716">
                <a:moveTo>
                  <a:pt x="0" y="0"/>
                </a:moveTo>
                <a:lnTo>
                  <a:pt x="5118030" y="0"/>
                </a:lnTo>
                <a:lnTo>
                  <a:pt x="5118030" y="1372716"/>
                </a:lnTo>
                <a:lnTo>
                  <a:pt x="0" y="13727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70883" y="2987679"/>
            <a:ext cx="10236058" cy="1253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0"/>
              </a:lnSpc>
              <a:spcBef>
                <a:spcPct val="0"/>
              </a:spcBef>
            </a:pPr>
            <a:r>
              <a:rPr lang="en-US" sz="7286" b="1">
                <a:solidFill>
                  <a:srgbClr val="80CFFF"/>
                </a:solidFill>
                <a:latin typeface="Gordita Bold"/>
                <a:ea typeface="Gordita Bold"/>
                <a:cs typeface="Gordita Bold"/>
                <a:sym typeface="Gordita Bold"/>
              </a:rPr>
              <a:t>AI-POWERED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0883" y="4330799"/>
            <a:ext cx="10236058" cy="2548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21"/>
              </a:lnSpc>
              <a:spcBef>
                <a:spcPct val="0"/>
              </a:spcBef>
            </a:pPr>
            <a:r>
              <a:rPr lang="en-US" sz="7301" b="1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FACE SEARCH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70883" y="7069523"/>
            <a:ext cx="4855812" cy="387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7"/>
              </a:lnSpc>
              <a:spcBef>
                <a:spcPct val="0"/>
              </a:spcBef>
            </a:pPr>
            <a:r>
              <a:rPr lang="en-US" sz="2298">
                <a:solidFill>
                  <a:srgbClr val="EEEEEE"/>
                </a:solidFill>
                <a:latin typeface="Be Vietnam"/>
                <a:ea typeface="Be Vietnam"/>
                <a:cs typeface="Be Vietnam"/>
                <a:sym typeface="Be Vietnam"/>
              </a:rPr>
              <a:t>AI-Powered Face Search System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14262" y="6805234"/>
            <a:ext cx="8473205" cy="8229600"/>
          </a:xfrm>
          <a:custGeom>
            <a:avLst/>
            <a:gdLst/>
            <a:ahLst/>
            <a:cxnLst/>
            <a:rect l="l" t="t" r="r" b="b"/>
            <a:pathLst>
              <a:path w="8473205" h="8229600">
                <a:moveTo>
                  <a:pt x="0" y="0"/>
                </a:moveTo>
                <a:lnTo>
                  <a:pt x="8473204" y="0"/>
                </a:lnTo>
                <a:lnTo>
                  <a:pt x="84732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21455" y="8861590"/>
            <a:ext cx="4288762" cy="396710"/>
          </a:xfrm>
          <a:custGeom>
            <a:avLst/>
            <a:gdLst/>
            <a:ahLst/>
            <a:cxnLst/>
            <a:rect l="l" t="t" r="r" b="b"/>
            <a:pathLst>
              <a:path w="4288762" h="396710">
                <a:moveTo>
                  <a:pt x="0" y="0"/>
                </a:moveTo>
                <a:lnTo>
                  <a:pt x="4288762" y="0"/>
                </a:lnTo>
                <a:lnTo>
                  <a:pt x="4288762" y="396710"/>
                </a:lnTo>
                <a:lnTo>
                  <a:pt x="0" y="396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52708" flipV="1">
            <a:off x="6668722" y="-1759568"/>
            <a:ext cx="12931098" cy="5576536"/>
          </a:xfrm>
          <a:custGeom>
            <a:avLst/>
            <a:gdLst/>
            <a:ahLst/>
            <a:cxnLst/>
            <a:rect l="l" t="t" r="r" b="b"/>
            <a:pathLst>
              <a:path w="12931098" h="5576536">
                <a:moveTo>
                  <a:pt x="0" y="5576536"/>
                </a:moveTo>
                <a:lnTo>
                  <a:pt x="12931098" y="5576536"/>
                </a:lnTo>
                <a:lnTo>
                  <a:pt x="12931098" y="0"/>
                </a:lnTo>
                <a:lnTo>
                  <a:pt x="0" y="0"/>
                </a:lnTo>
                <a:lnTo>
                  <a:pt x="0" y="5576536"/>
                </a:lnTo>
                <a:close/>
              </a:path>
            </a:pathLst>
          </a:custGeom>
          <a:blipFill>
            <a:blip r:embed="rId5">
              <a:alphaModFix amt="6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2876978" y="4649050"/>
            <a:ext cx="666750" cy="66675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CBBE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89503" y="4649050"/>
            <a:ext cx="666750" cy="66675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CBBE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086096" y="4649050"/>
            <a:ext cx="666750" cy="66675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CBBE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401010" y="4649050"/>
            <a:ext cx="666750" cy="66675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CBBE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5400000">
            <a:off x="999851" y="5706527"/>
            <a:ext cx="2496479" cy="102980"/>
          </a:xfrm>
          <a:custGeom>
            <a:avLst/>
            <a:gdLst/>
            <a:ahLst/>
            <a:cxnLst/>
            <a:rect l="l" t="t" r="r" b="b"/>
            <a:pathLst>
              <a:path w="2496479" h="102980">
                <a:moveTo>
                  <a:pt x="0" y="0"/>
                </a:moveTo>
                <a:lnTo>
                  <a:pt x="2496480" y="0"/>
                </a:lnTo>
                <a:lnTo>
                  <a:pt x="2496480" y="102980"/>
                </a:lnTo>
                <a:lnTo>
                  <a:pt x="0" y="102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5400000">
            <a:off x="3912376" y="5706527"/>
            <a:ext cx="2496479" cy="102980"/>
          </a:xfrm>
          <a:custGeom>
            <a:avLst/>
            <a:gdLst/>
            <a:ahLst/>
            <a:cxnLst/>
            <a:rect l="l" t="t" r="r" b="b"/>
            <a:pathLst>
              <a:path w="2496479" h="102980">
                <a:moveTo>
                  <a:pt x="0" y="0"/>
                </a:moveTo>
                <a:lnTo>
                  <a:pt x="2496479" y="0"/>
                </a:lnTo>
                <a:lnTo>
                  <a:pt x="2496479" y="102980"/>
                </a:lnTo>
                <a:lnTo>
                  <a:pt x="0" y="102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400000">
            <a:off x="7208969" y="5706527"/>
            <a:ext cx="2496479" cy="102980"/>
          </a:xfrm>
          <a:custGeom>
            <a:avLst/>
            <a:gdLst/>
            <a:ahLst/>
            <a:cxnLst/>
            <a:rect l="l" t="t" r="r" b="b"/>
            <a:pathLst>
              <a:path w="2496479" h="102980">
                <a:moveTo>
                  <a:pt x="0" y="0"/>
                </a:moveTo>
                <a:lnTo>
                  <a:pt x="2496479" y="0"/>
                </a:lnTo>
                <a:lnTo>
                  <a:pt x="2496479" y="102980"/>
                </a:lnTo>
                <a:lnTo>
                  <a:pt x="0" y="102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5400000">
            <a:off x="13658765" y="5706527"/>
            <a:ext cx="2496479" cy="102980"/>
          </a:xfrm>
          <a:custGeom>
            <a:avLst/>
            <a:gdLst/>
            <a:ahLst/>
            <a:cxnLst/>
            <a:rect l="l" t="t" r="r" b="b"/>
            <a:pathLst>
              <a:path w="2496479" h="102980">
                <a:moveTo>
                  <a:pt x="0" y="0"/>
                </a:moveTo>
                <a:lnTo>
                  <a:pt x="2496480" y="0"/>
                </a:lnTo>
                <a:lnTo>
                  <a:pt x="2496480" y="102980"/>
                </a:lnTo>
                <a:lnTo>
                  <a:pt x="0" y="102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5400000">
            <a:off x="10390640" y="5706527"/>
            <a:ext cx="2496479" cy="102980"/>
          </a:xfrm>
          <a:custGeom>
            <a:avLst/>
            <a:gdLst/>
            <a:ahLst/>
            <a:cxnLst/>
            <a:rect l="l" t="t" r="r" b="b"/>
            <a:pathLst>
              <a:path w="2496479" h="102980">
                <a:moveTo>
                  <a:pt x="0" y="0"/>
                </a:moveTo>
                <a:lnTo>
                  <a:pt x="2496479" y="0"/>
                </a:lnTo>
                <a:lnTo>
                  <a:pt x="2496479" y="102980"/>
                </a:lnTo>
                <a:lnTo>
                  <a:pt x="0" y="102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424137" y="4158470"/>
            <a:ext cx="1647909" cy="164790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BBE7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336661" y="4158470"/>
            <a:ext cx="1647909" cy="164790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BBE7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633254" y="4158470"/>
            <a:ext cx="1647909" cy="1647909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BBE7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4083050" y="4158470"/>
            <a:ext cx="1647909" cy="1647909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BBE7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814925" y="4158470"/>
            <a:ext cx="1647909" cy="1647909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BBE7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1623233" y="4353134"/>
            <a:ext cx="1533855" cy="1533855"/>
          </a:xfrm>
          <a:custGeom>
            <a:avLst/>
            <a:gdLst/>
            <a:ahLst/>
            <a:cxnLst/>
            <a:rect l="l" t="t" r="r" b="b"/>
            <a:pathLst>
              <a:path w="1533855" h="1533855">
                <a:moveTo>
                  <a:pt x="0" y="0"/>
                </a:moveTo>
                <a:lnTo>
                  <a:pt x="1533855" y="0"/>
                </a:lnTo>
                <a:lnTo>
                  <a:pt x="1533855" y="1533855"/>
                </a:lnTo>
                <a:lnTo>
                  <a:pt x="0" y="15338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8" name="Freeform 38"/>
          <p:cNvSpPr/>
          <p:nvPr/>
        </p:nvSpPr>
        <p:spPr>
          <a:xfrm>
            <a:off x="4535758" y="4353134"/>
            <a:ext cx="1533855" cy="1533855"/>
          </a:xfrm>
          <a:custGeom>
            <a:avLst/>
            <a:gdLst/>
            <a:ahLst/>
            <a:cxnLst/>
            <a:rect l="l" t="t" r="r" b="b"/>
            <a:pathLst>
              <a:path w="1533855" h="1533855">
                <a:moveTo>
                  <a:pt x="0" y="0"/>
                </a:moveTo>
                <a:lnTo>
                  <a:pt x="1533855" y="0"/>
                </a:lnTo>
                <a:lnTo>
                  <a:pt x="1533855" y="1533855"/>
                </a:lnTo>
                <a:lnTo>
                  <a:pt x="0" y="15338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9" name="Freeform 39"/>
          <p:cNvSpPr/>
          <p:nvPr/>
        </p:nvSpPr>
        <p:spPr>
          <a:xfrm>
            <a:off x="7832350" y="4353134"/>
            <a:ext cx="1533855" cy="1533855"/>
          </a:xfrm>
          <a:custGeom>
            <a:avLst/>
            <a:gdLst/>
            <a:ahLst/>
            <a:cxnLst/>
            <a:rect l="l" t="t" r="r" b="b"/>
            <a:pathLst>
              <a:path w="1533855" h="1533855">
                <a:moveTo>
                  <a:pt x="0" y="0"/>
                </a:moveTo>
                <a:lnTo>
                  <a:pt x="1533855" y="0"/>
                </a:lnTo>
                <a:lnTo>
                  <a:pt x="1533855" y="1533855"/>
                </a:lnTo>
                <a:lnTo>
                  <a:pt x="0" y="15338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0" name="Freeform 40"/>
          <p:cNvSpPr/>
          <p:nvPr/>
        </p:nvSpPr>
        <p:spPr>
          <a:xfrm>
            <a:off x="14282147" y="4353134"/>
            <a:ext cx="1533855" cy="1533855"/>
          </a:xfrm>
          <a:custGeom>
            <a:avLst/>
            <a:gdLst/>
            <a:ahLst/>
            <a:cxnLst/>
            <a:rect l="l" t="t" r="r" b="b"/>
            <a:pathLst>
              <a:path w="1533855" h="1533855">
                <a:moveTo>
                  <a:pt x="0" y="0"/>
                </a:moveTo>
                <a:lnTo>
                  <a:pt x="1533855" y="0"/>
                </a:lnTo>
                <a:lnTo>
                  <a:pt x="1533855" y="1533855"/>
                </a:lnTo>
                <a:lnTo>
                  <a:pt x="0" y="15338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1" name="Freeform 41"/>
          <p:cNvSpPr/>
          <p:nvPr/>
        </p:nvSpPr>
        <p:spPr>
          <a:xfrm>
            <a:off x="11014022" y="4353134"/>
            <a:ext cx="1533855" cy="1533855"/>
          </a:xfrm>
          <a:custGeom>
            <a:avLst/>
            <a:gdLst/>
            <a:ahLst/>
            <a:cxnLst/>
            <a:rect l="l" t="t" r="r" b="b"/>
            <a:pathLst>
              <a:path w="1533855" h="1533855">
                <a:moveTo>
                  <a:pt x="0" y="0"/>
                </a:moveTo>
                <a:lnTo>
                  <a:pt x="1533855" y="0"/>
                </a:lnTo>
                <a:lnTo>
                  <a:pt x="1533855" y="1533855"/>
                </a:lnTo>
                <a:lnTo>
                  <a:pt x="0" y="15338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2" name="Group 42"/>
          <p:cNvGrpSpPr/>
          <p:nvPr/>
        </p:nvGrpSpPr>
        <p:grpSpPr>
          <a:xfrm>
            <a:off x="1623233" y="4353134"/>
            <a:ext cx="1253745" cy="1253745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4535758" y="4353134"/>
            <a:ext cx="1253745" cy="1253745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7832350" y="4353134"/>
            <a:ext cx="1253745" cy="1253745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4267094" y="4332111"/>
            <a:ext cx="1253745" cy="1253745"/>
            <a:chOff x="-9759" y="-13629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-9759" y="-13629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 dirty="0"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1014022" y="4353134"/>
            <a:ext cx="1253745" cy="1253745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930894" y="6841459"/>
            <a:ext cx="634394" cy="634394"/>
            <a:chOff x="0" y="0"/>
            <a:chExt cx="8128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BBE7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4843419" y="6841459"/>
            <a:ext cx="634394" cy="634394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BBE7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8140011" y="6841459"/>
            <a:ext cx="634394" cy="634394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BBE7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4589808" y="6841459"/>
            <a:ext cx="634394" cy="634394"/>
            <a:chOff x="0" y="0"/>
            <a:chExt cx="8128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BBE7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1321683" y="6841459"/>
            <a:ext cx="634394" cy="634394"/>
            <a:chOff x="0" y="0"/>
            <a:chExt cx="812800" cy="8128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BBE7"/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72" name="Freeform 72"/>
          <p:cNvSpPr/>
          <p:nvPr/>
        </p:nvSpPr>
        <p:spPr>
          <a:xfrm>
            <a:off x="4801266" y="4618671"/>
            <a:ext cx="727900" cy="727900"/>
          </a:xfrm>
          <a:custGeom>
            <a:avLst/>
            <a:gdLst/>
            <a:ahLst/>
            <a:cxnLst/>
            <a:rect l="l" t="t" r="r" b="b"/>
            <a:pathLst>
              <a:path w="727900" h="727900">
                <a:moveTo>
                  <a:pt x="0" y="0"/>
                </a:moveTo>
                <a:lnTo>
                  <a:pt x="727900" y="0"/>
                </a:lnTo>
                <a:lnTo>
                  <a:pt x="727900" y="727900"/>
                </a:lnTo>
                <a:lnTo>
                  <a:pt x="0" y="727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3" name="Freeform 73"/>
          <p:cNvSpPr/>
          <p:nvPr/>
        </p:nvSpPr>
        <p:spPr>
          <a:xfrm>
            <a:off x="8078319" y="4618671"/>
            <a:ext cx="727900" cy="727900"/>
          </a:xfrm>
          <a:custGeom>
            <a:avLst/>
            <a:gdLst/>
            <a:ahLst/>
            <a:cxnLst/>
            <a:rect l="l" t="t" r="r" b="b"/>
            <a:pathLst>
              <a:path w="727900" h="727900">
                <a:moveTo>
                  <a:pt x="0" y="0"/>
                </a:moveTo>
                <a:lnTo>
                  <a:pt x="727900" y="0"/>
                </a:lnTo>
                <a:lnTo>
                  <a:pt x="727900" y="727900"/>
                </a:lnTo>
                <a:lnTo>
                  <a:pt x="0" y="7279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74" name="Freeform 74"/>
          <p:cNvSpPr/>
          <p:nvPr/>
        </p:nvSpPr>
        <p:spPr>
          <a:xfrm>
            <a:off x="11350201" y="4740670"/>
            <a:ext cx="628755" cy="544659"/>
          </a:xfrm>
          <a:custGeom>
            <a:avLst/>
            <a:gdLst/>
            <a:ahLst/>
            <a:cxnLst/>
            <a:rect l="l" t="t" r="r" b="b"/>
            <a:pathLst>
              <a:path w="628755" h="544659">
                <a:moveTo>
                  <a:pt x="0" y="0"/>
                </a:moveTo>
                <a:lnTo>
                  <a:pt x="628756" y="0"/>
                </a:lnTo>
                <a:lnTo>
                  <a:pt x="628756" y="544659"/>
                </a:lnTo>
                <a:lnTo>
                  <a:pt x="0" y="5446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75" name="Freeform 75"/>
          <p:cNvSpPr/>
          <p:nvPr/>
        </p:nvSpPr>
        <p:spPr>
          <a:xfrm>
            <a:off x="567456" y="405957"/>
            <a:ext cx="1713362" cy="1476407"/>
          </a:xfrm>
          <a:custGeom>
            <a:avLst/>
            <a:gdLst/>
            <a:ahLst/>
            <a:cxnLst/>
            <a:rect l="l" t="t" r="r" b="b"/>
            <a:pathLst>
              <a:path w="1713362" h="1476407">
                <a:moveTo>
                  <a:pt x="0" y="0"/>
                </a:moveTo>
                <a:lnTo>
                  <a:pt x="1713361" y="0"/>
                </a:lnTo>
                <a:lnTo>
                  <a:pt x="1713361" y="1476407"/>
                </a:lnTo>
                <a:lnTo>
                  <a:pt x="0" y="147640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76" name="Freeform 76"/>
          <p:cNvSpPr/>
          <p:nvPr/>
        </p:nvSpPr>
        <p:spPr>
          <a:xfrm>
            <a:off x="14555327" y="4635048"/>
            <a:ext cx="677278" cy="677278"/>
          </a:xfrm>
          <a:custGeom>
            <a:avLst/>
            <a:gdLst/>
            <a:ahLst/>
            <a:cxnLst/>
            <a:rect l="l" t="t" r="r" b="b"/>
            <a:pathLst>
              <a:path w="677278" h="677278">
                <a:moveTo>
                  <a:pt x="0" y="0"/>
                </a:moveTo>
                <a:lnTo>
                  <a:pt x="677277" y="0"/>
                </a:lnTo>
                <a:lnTo>
                  <a:pt x="677277" y="677277"/>
                </a:lnTo>
                <a:lnTo>
                  <a:pt x="0" y="67727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77" name="Freeform 77"/>
          <p:cNvSpPr/>
          <p:nvPr/>
        </p:nvSpPr>
        <p:spPr>
          <a:xfrm>
            <a:off x="1918511" y="4679428"/>
            <a:ext cx="667144" cy="667144"/>
          </a:xfrm>
          <a:custGeom>
            <a:avLst/>
            <a:gdLst/>
            <a:ahLst/>
            <a:cxnLst/>
            <a:rect l="l" t="t" r="r" b="b"/>
            <a:pathLst>
              <a:path w="667144" h="667144">
                <a:moveTo>
                  <a:pt x="0" y="0"/>
                </a:moveTo>
                <a:lnTo>
                  <a:pt x="667144" y="0"/>
                </a:lnTo>
                <a:lnTo>
                  <a:pt x="667144" y="667143"/>
                </a:lnTo>
                <a:lnTo>
                  <a:pt x="0" y="66714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78" name="TextBox 78"/>
          <p:cNvSpPr txBox="1"/>
          <p:nvPr/>
        </p:nvSpPr>
        <p:spPr>
          <a:xfrm>
            <a:off x="1930894" y="6987206"/>
            <a:ext cx="634394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4843419" y="6987206"/>
            <a:ext cx="634394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8140011" y="6987206"/>
            <a:ext cx="634394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4589808" y="6987206"/>
            <a:ext cx="634394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1303442" y="6987206"/>
            <a:ext cx="634394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40389" y="7735663"/>
            <a:ext cx="1512424" cy="37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7"/>
              </a:lnSpc>
              <a:spcBef>
                <a:spcPct val="0"/>
              </a:spcBef>
            </a:pPr>
            <a:r>
              <a:rPr lang="en-US" sz="2198" b="1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Scan selfie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3903346" y="7707747"/>
            <a:ext cx="2523740" cy="763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7"/>
              </a:lnSpc>
              <a:spcBef>
                <a:spcPct val="0"/>
              </a:spcBef>
            </a:pPr>
            <a:r>
              <a:rPr lang="en-US" sz="2198" b="1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System detects faces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7246828" y="7707747"/>
            <a:ext cx="2523740" cy="1153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7"/>
              </a:lnSpc>
              <a:spcBef>
                <a:spcPct val="0"/>
              </a:spcBef>
            </a:pPr>
            <a:r>
              <a:rPr lang="en-US" sz="2198" b="1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Matched photos with watermark previews appear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3696625" y="7707747"/>
            <a:ext cx="2523740" cy="37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7"/>
              </a:lnSpc>
              <a:spcBef>
                <a:spcPct val="0"/>
              </a:spcBef>
            </a:pPr>
            <a:r>
              <a:rPr lang="en-US" sz="2198" b="1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Download or Email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0377010" y="7707747"/>
            <a:ext cx="2523740" cy="763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7"/>
              </a:lnSpc>
              <a:spcBef>
                <a:spcPct val="0"/>
              </a:spcBef>
            </a:pPr>
            <a:r>
              <a:rPr lang="en-US" sz="2198" b="1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Makes secure payment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3903346" y="1310870"/>
            <a:ext cx="10481308" cy="2095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Guest Photo Discovery &amp; Purchase Flow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2326" y="6344423"/>
            <a:ext cx="8473205" cy="8229600"/>
          </a:xfrm>
          <a:custGeom>
            <a:avLst/>
            <a:gdLst/>
            <a:ahLst/>
            <a:cxnLst/>
            <a:rect l="l" t="t" r="r" b="b"/>
            <a:pathLst>
              <a:path w="8473205" h="8229600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46135" y="1028700"/>
            <a:ext cx="4288762" cy="396710"/>
          </a:xfrm>
          <a:custGeom>
            <a:avLst/>
            <a:gdLst/>
            <a:ahLst/>
            <a:cxnLst/>
            <a:rect l="l" t="t" r="r" b="b"/>
            <a:pathLst>
              <a:path w="4288762" h="396710">
                <a:moveTo>
                  <a:pt x="0" y="0"/>
                </a:moveTo>
                <a:lnTo>
                  <a:pt x="4288762" y="0"/>
                </a:lnTo>
                <a:lnTo>
                  <a:pt x="4288762" y="396710"/>
                </a:lnTo>
                <a:lnTo>
                  <a:pt x="0" y="396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3216043" y="9258300"/>
            <a:ext cx="6432087" cy="594968"/>
          </a:xfrm>
          <a:custGeom>
            <a:avLst/>
            <a:gdLst/>
            <a:ahLst/>
            <a:cxnLst/>
            <a:rect l="l" t="t" r="r" b="b"/>
            <a:pathLst>
              <a:path w="6432087" h="594968">
                <a:moveTo>
                  <a:pt x="6432086" y="0"/>
                </a:moveTo>
                <a:lnTo>
                  <a:pt x="0" y="0"/>
                </a:lnTo>
                <a:lnTo>
                  <a:pt x="0" y="594968"/>
                </a:lnTo>
                <a:lnTo>
                  <a:pt x="6432086" y="594968"/>
                </a:lnTo>
                <a:lnTo>
                  <a:pt x="643208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03346" y="1310870"/>
            <a:ext cx="10481308" cy="1028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How Face search AI works </a:t>
            </a:r>
          </a:p>
        </p:txBody>
      </p:sp>
      <p:sp>
        <p:nvSpPr>
          <p:cNvPr id="6" name="Freeform 6"/>
          <p:cNvSpPr/>
          <p:nvPr/>
        </p:nvSpPr>
        <p:spPr>
          <a:xfrm rot="-1708509" flipH="1" flipV="1">
            <a:off x="-2395265" y="-1561213"/>
            <a:ext cx="12931098" cy="5576536"/>
          </a:xfrm>
          <a:custGeom>
            <a:avLst/>
            <a:gdLst/>
            <a:ahLst/>
            <a:cxnLst/>
            <a:rect l="l" t="t" r="r" b="b"/>
            <a:pathLst>
              <a:path w="12931098" h="5576536">
                <a:moveTo>
                  <a:pt x="12931098" y="5576536"/>
                </a:moveTo>
                <a:lnTo>
                  <a:pt x="0" y="5576536"/>
                </a:lnTo>
                <a:lnTo>
                  <a:pt x="0" y="0"/>
                </a:lnTo>
                <a:lnTo>
                  <a:pt x="12931098" y="0"/>
                </a:lnTo>
                <a:lnTo>
                  <a:pt x="12931098" y="5576536"/>
                </a:lnTo>
                <a:close/>
              </a:path>
            </a:pathLst>
          </a:custGeom>
          <a:blipFill>
            <a:blip r:embed="rId5">
              <a:alphaModFix amt="6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-10800000">
            <a:off x="-543829" y="4448434"/>
            <a:ext cx="21504043" cy="2377194"/>
          </a:xfrm>
          <a:custGeom>
            <a:avLst/>
            <a:gdLst/>
            <a:ahLst/>
            <a:cxnLst/>
            <a:rect l="l" t="t" r="r" b="b"/>
            <a:pathLst>
              <a:path w="21504043" h="2377194">
                <a:moveTo>
                  <a:pt x="0" y="0"/>
                </a:moveTo>
                <a:lnTo>
                  <a:pt x="21504043" y="0"/>
                </a:lnTo>
                <a:lnTo>
                  <a:pt x="21504043" y="2377194"/>
                </a:lnTo>
                <a:lnTo>
                  <a:pt x="0" y="23771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1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flipV="1">
            <a:off x="12820372" y="3570803"/>
            <a:ext cx="0" cy="787361"/>
          </a:xfrm>
          <a:prstGeom prst="line">
            <a:avLst/>
          </a:prstGeom>
          <a:ln w="28575" cap="rnd">
            <a:solidFill>
              <a:srgbClr val="AB9EE2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9" name="AutoShape 9"/>
          <p:cNvSpPr/>
          <p:nvPr/>
        </p:nvSpPr>
        <p:spPr>
          <a:xfrm flipH="1" flipV="1">
            <a:off x="7499170" y="3542898"/>
            <a:ext cx="573" cy="787361"/>
          </a:xfrm>
          <a:prstGeom prst="line">
            <a:avLst/>
          </a:prstGeom>
          <a:ln w="28575" cap="rnd">
            <a:solidFill>
              <a:srgbClr val="AB9EE2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0" name="AutoShape 10"/>
          <p:cNvSpPr/>
          <p:nvPr/>
        </p:nvSpPr>
        <p:spPr>
          <a:xfrm>
            <a:off x="4752101" y="6936793"/>
            <a:ext cx="573" cy="710661"/>
          </a:xfrm>
          <a:prstGeom prst="line">
            <a:avLst/>
          </a:prstGeom>
          <a:ln w="28575" cap="rnd">
            <a:solidFill>
              <a:srgbClr val="AB9EE2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1" name="AutoShape 11"/>
          <p:cNvSpPr/>
          <p:nvPr/>
        </p:nvSpPr>
        <p:spPr>
          <a:xfrm>
            <a:off x="10207619" y="6947237"/>
            <a:ext cx="0" cy="710661"/>
          </a:xfrm>
          <a:prstGeom prst="line">
            <a:avLst/>
          </a:prstGeom>
          <a:ln w="28575" cap="rnd">
            <a:solidFill>
              <a:srgbClr val="AB9EE2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2" name="Group 12"/>
          <p:cNvGrpSpPr/>
          <p:nvPr/>
        </p:nvGrpSpPr>
        <p:grpSpPr>
          <a:xfrm rot="-10791449">
            <a:off x="12320000" y="4088875"/>
            <a:ext cx="999598" cy="99959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0791449">
            <a:off x="6999371" y="4060970"/>
            <a:ext cx="999598" cy="99959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8550">
            <a:off x="4252876" y="6206484"/>
            <a:ext cx="999598" cy="999598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8550">
            <a:off x="9708394" y="6216929"/>
            <a:ext cx="999598" cy="99959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4552717" y="6515573"/>
            <a:ext cx="399915" cy="381419"/>
          </a:xfrm>
          <a:custGeom>
            <a:avLst/>
            <a:gdLst/>
            <a:ahLst/>
            <a:cxnLst/>
            <a:rect l="l" t="t" r="r" b="b"/>
            <a:pathLst>
              <a:path w="399915" h="381419">
                <a:moveTo>
                  <a:pt x="0" y="0"/>
                </a:moveTo>
                <a:lnTo>
                  <a:pt x="399915" y="0"/>
                </a:lnTo>
                <a:lnTo>
                  <a:pt x="399915" y="381419"/>
                </a:lnTo>
                <a:lnTo>
                  <a:pt x="0" y="381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567456" y="405957"/>
            <a:ext cx="1713362" cy="1476407"/>
          </a:xfrm>
          <a:custGeom>
            <a:avLst/>
            <a:gdLst/>
            <a:ahLst/>
            <a:cxnLst/>
            <a:rect l="l" t="t" r="r" b="b"/>
            <a:pathLst>
              <a:path w="1713362" h="1476407">
                <a:moveTo>
                  <a:pt x="0" y="0"/>
                </a:moveTo>
                <a:lnTo>
                  <a:pt x="1713361" y="0"/>
                </a:lnTo>
                <a:lnTo>
                  <a:pt x="1713361" y="1476407"/>
                </a:lnTo>
                <a:lnTo>
                  <a:pt x="0" y="14764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241041" y="4302639"/>
            <a:ext cx="516259" cy="516259"/>
          </a:xfrm>
          <a:custGeom>
            <a:avLst/>
            <a:gdLst/>
            <a:ahLst/>
            <a:cxnLst/>
            <a:rect l="l" t="t" r="r" b="b"/>
            <a:pathLst>
              <a:path w="516259" h="516259">
                <a:moveTo>
                  <a:pt x="0" y="0"/>
                </a:moveTo>
                <a:lnTo>
                  <a:pt x="516258" y="0"/>
                </a:lnTo>
                <a:lnTo>
                  <a:pt x="516258" y="516259"/>
                </a:lnTo>
                <a:lnTo>
                  <a:pt x="0" y="5162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0014649" y="6443405"/>
            <a:ext cx="387088" cy="525756"/>
          </a:xfrm>
          <a:custGeom>
            <a:avLst/>
            <a:gdLst/>
            <a:ahLst/>
            <a:cxnLst/>
            <a:rect l="l" t="t" r="r" b="b"/>
            <a:pathLst>
              <a:path w="387088" h="525756">
                <a:moveTo>
                  <a:pt x="0" y="0"/>
                </a:moveTo>
                <a:lnTo>
                  <a:pt x="387088" y="0"/>
                </a:lnTo>
                <a:lnTo>
                  <a:pt x="387088" y="525755"/>
                </a:lnTo>
                <a:lnTo>
                  <a:pt x="0" y="5257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2561669" y="4330545"/>
            <a:ext cx="516259" cy="516259"/>
          </a:xfrm>
          <a:custGeom>
            <a:avLst/>
            <a:gdLst/>
            <a:ahLst/>
            <a:cxnLst/>
            <a:rect l="l" t="t" r="r" b="b"/>
            <a:pathLst>
              <a:path w="516259" h="516259">
                <a:moveTo>
                  <a:pt x="0" y="0"/>
                </a:moveTo>
                <a:lnTo>
                  <a:pt x="516259" y="0"/>
                </a:lnTo>
                <a:lnTo>
                  <a:pt x="516259" y="516259"/>
                </a:lnTo>
                <a:lnTo>
                  <a:pt x="0" y="5162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3146224" y="7914165"/>
            <a:ext cx="3212902" cy="323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Upload all captured images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982969" y="3011627"/>
            <a:ext cx="3094278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Convert to Embeddings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323515" y="7914165"/>
            <a:ext cx="3768209" cy="323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Store all face embeddings to DB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042851" y="2996784"/>
            <a:ext cx="3553897" cy="323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Scan &amp; get all matched images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101869" flipH="1">
            <a:off x="-1944681" y="149461"/>
            <a:ext cx="12931098" cy="5576536"/>
          </a:xfrm>
          <a:custGeom>
            <a:avLst/>
            <a:gdLst/>
            <a:ahLst/>
            <a:cxnLst/>
            <a:rect l="l" t="t" r="r" b="b"/>
            <a:pathLst>
              <a:path w="12931098" h="5576536">
                <a:moveTo>
                  <a:pt x="12931099" y="0"/>
                </a:moveTo>
                <a:lnTo>
                  <a:pt x="0" y="0"/>
                </a:lnTo>
                <a:lnTo>
                  <a:pt x="0" y="5576536"/>
                </a:lnTo>
                <a:lnTo>
                  <a:pt x="12931099" y="5576536"/>
                </a:lnTo>
                <a:lnTo>
                  <a:pt x="12931099" y="0"/>
                </a:lnTo>
                <a:close/>
              </a:path>
            </a:pathLst>
          </a:custGeom>
          <a:blipFill>
            <a:blip r:embed="rId2">
              <a:alphaModFix amt="6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3364136" y="5143500"/>
            <a:ext cx="8473205" cy="8229600"/>
          </a:xfrm>
          <a:custGeom>
            <a:avLst/>
            <a:gdLst/>
            <a:ahLst/>
            <a:cxnLst/>
            <a:rect l="l" t="t" r="r" b="b"/>
            <a:pathLst>
              <a:path w="8473205" h="8229600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52966" y="2033561"/>
            <a:ext cx="7198538" cy="6198997"/>
            <a:chOff x="0" y="0"/>
            <a:chExt cx="811128" cy="698500"/>
          </a:xfrm>
        </p:grpSpPr>
        <p:sp>
          <p:nvSpPr>
            <p:cNvPr id="5" name="Freeform 5"/>
            <p:cNvSpPr/>
            <p:nvPr/>
          </p:nvSpPr>
          <p:spPr>
            <a:xfrm>
              <a:off x="5370" y="0"/>
              <a:ext cx="800389" cy="698500"/>
            </a:xfrm>
            <a:custGeom>
              <a:avLst/>
              <a:gdLst/>
              <a:ahLst/>
              <a:cxnLst/>
              <a:rect l="l" t="t" r="r" b="b"/>
              <a:pathLst>
                <a:path w="800389" h="698500">
                  <a:moveTo>
                    <a:pt x="791695" y="373419"/>
                  </a:moveTo>
                  <a:lnTo>
                    <a:pt x="616620" y="674331"/>
                  </a:lnTo>
                  <a:cubicBezTo>
                    <a:pt x="607914" y="689294"/>
                    <a:pt x="591907" y="698500"/>
                    <a:pt x="574595" y="698500"/>
                  </a:cubicBezTo>
                  <a:lnTo>
                    <a:pt x="225793" y="698500"/>
                  </a:lnTo>
                  <a:cubicBezTo>
                    <a:pt x="208480" y="698500"/>
                    <a:pt x="192474" y="689294"/>
                    <a:pt x="183768" y="674331"/>
                  </a:cubicBezTo>
                  <a:lnTo>
                    <a:pt x="8692" y="373419"/>
                  </a:lnTo>
                  <a:cubicBezTo>
                    <a:pt x="0" y="358479"/>
                    <a:pt x="0" y="340021"/>
                    <a:pt x="8692" y="325081"/>
                  </a:cubicBezTo>
                  <a:lnTo>
                    <a:pt x="183768" y="24169"/>
                  </a:lnTo>
                  <a:cubicBezTo>
                    <a:pt x="192474" y="9206"/>
                    <a:pt x="208480" y="0"/>
                    <a:pt x="225793" y="0"/>
                  </a:cubicBezTo>
                  <a:lnTo>
                    <a:pt x="574595" y="0"/>
                  </a:lnTo>
                  <a:cubicBezTo>
                    <a:pt x="591907" y="0"/>
                    <a:pt x="607914" y="9206"/>
                    <a:pt x="616620" y="24169"/>
                  </a:cubicBezTo>
                  <a:lnTo>
                    <a:pt x="791695" y="325081"/>
                  </a:lnTo>
                  <a:cubicBezTo>
                    <a:pt x="800388" y="340021"/>
                    <a:pt x="800388" y="358479"/>
                    <a:pt x="791695" y="373419"/>
                  </a:cubicBezTo>
                  <a:close/>
                </a:path>
              </a:pathLst>
            </a:custGeom>
            <a:blipFill>
              <a:blip r:embed="rId5"/>
              <a:stretch>
                <a:fillRect l="-947" t="-30269" r="-947" b="-9428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5456357" y="1028700"/>
            <a:ext cx="4288762" cy="396710"/>
          </a:xfrm>
          <a:custGeom>
            <a:avLst/>
            <a:gdLst/>
            <a:ahLst/>
            <a:cxnLst/>
            <a:rect l="l" t="t" r="r" b="b"/>
            <a:pathLst>
              <a:path w="4288762" h="396710">
                <a:moveTo>
                  <a:pt x="0" y="0"/>
                </a:moveTo>
                <a:lnTo>
                  <a:pt x="4288762" y="0"/>
                </a:lnTo>
                <a:lnTo>
                  <a:pt x="4288762" y="396710"/>
                </a:lnTo>
                <a:lnTo>
                  <a:pt x="0" y="3967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2541287" y="8960816"/>
            <a:ext cx="6432087" cy="594968"/>
          </a:xfrm>
          <a:custGeom>
            <a:avLst/>
            <a:gdLst/>
            <a:ahLst/>
            <a:cxnLst/>
            <a:rect l="l" t="t" r="r" b="b"/>
            <a:pathLst>
              <a:path w="6432087" h="594968">
                <a:moveTo>
                  <a:pt x="6432087" y="0"/>
                </a:moveTo>
                <a:lnTo>
                  <a:pt x="0" y="0"/>
                </a:lnTo>
                <a:lnTo>
                  <a:pt x="0" y="594968"/>
                </a:lnTo>
                <a:lnTo>
                  <a:pt x="6432087" y="594968"/>
                </a:lnTo>
                <a:lnTo>
                  <a:pt x="64320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593999">
            <a:off x="5780361" y="6256648"/>
            <a:ext cx="4476168" cy="984757"/>
          </a:xfrm>
          <a:custGeom>
            <a:avLst/>
            <a:gdLst/>
            <a:ahLst/>
            <a:cxnLst/>
            <a:rect l="l" t="t" r="r" b="b"/>
            <a:pathLst>
              <a:path w="4476168" h="984757">
                <a:moveTo>
                  <a:pt x="0" y="0"/>
                </a:moveTo>
                <a:lnTo>
                  <a:pt x="4476168" y="0"/>
                </a:lnTo>
                <a:lnTo>
                  <a:pt x="4476168" y="984757"/>
                </a:lnTo>
                <a:lnTo>
                  <a:pt x="0" y="9847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432102" y="3843267"/>
            <a:ext cx="826204" cy="826204"/>
            <a:chOff x="0" y="0"/>
            <a:chExt cx="1101605" cy="1101605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101605" cy="1101605"/>
              <a:chOff x="0" y="0"/>
              <a:chExt cx="174883" cy="17488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74883" cy="174883"/>
              </a:xfrm>
              <a:custGeom>
                <a:avLst/>
                <a:gdLst/>
                <a:ahLst/>
                <a:cxnLst/>
                <a:rect l="l" t="t" r="r" b="b"/>
                <a:pathLst>
                  <a:path w="174883" h="174883">
                    <a:moveTo>
                      <a:pt x="87441" y="0"/>
                    </a:moveTo>
                    <a:lnTo>
                      <a:pt x="87441" y="0"/>
                    </a:lnTo>
                    <a:cubicBezTo>
                      <a:pt x="135734" y="0"/>
                      <a:pt x="174883" y="39149"/>
                      <a:pt x="174883" y="87441"/>
                    </a:cubicBezTo>
                    <a:lnTo>
                      <a:pt x="174883" y="87441"/>
                    </a:lnTo>
                    <a:cubicBezTo>
                      <a:pt x="174883" y="135734"/>
                      <a:pt x="135734" y="174883"/>
                      <a:pt x="87441" y="174883"/>
                    </a:cubicBezTo>
                    <a:lnTo>
                      <a:pt x="87441" y="174883"/>
                    </a:lnTo>
                    <a:cubicBezTo>
                      <a:pt x="39149" y="174883"/>
                      <a:pt x="0" y="135734"/>
                      <a:pt x="0" y="87441"/>
                    </a:cubicBezTo>
                    <a:lnTo>
                      <a:pt x="0" y="87441"/>
                    </a:lnTo>
                    <a:cubicBezTo>
                      <a:pt x="0" y="39149"/>
                      <a:pt x="39149" y="0"/>
                      <a:pt x="87441" y="0"/>
                    </a:cubicBezTo>
                    <a:close/>
                  </a:path>
                </a:pathLst>
              </a:custGeom>
              <a:solidFill>
                <a:srgbClr val="80C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74883" cy="2129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168190" y="188277"/>
              <a:ext cx="765225" cy="725051"/>
            </a:xfrm>
            <a:custGeom>
              <a:avLst/>
              <a:gdLst/>
              <a:ahLst/>
              <a:cxnLst/>
              <a:rect l="l" t="t" r="r" b="b"/>
              <a:pathLst>
                <a:path w="765225" h="725051">
                  <a:moveTo>
                    <a:pt x="0" y="0"/>
                  </a:moveTo>
                  <a:lnTo>
                    <a:pt x="765225" y="0"/>
                  </a:lnTo>
                  <a:lnTo>
                    <a:pt x="765225" y="725051"/>
                  </a:lnTo>
                  <a:lnTo>
                    <a:pt x="0" y="725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9432102" y="5138280"/>
            <a:ext cx="826204" cy="826204"/>
            <a:chOff x="0" y="0"/>
            <a:chExt cx="1101605" cy="1101605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101605" cy="1101605"/>
              <a:chOff x="0" y="0"/>
              <a:chExt cx="174883" cy="17488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74883" cy="174883"/>
              </a:xfrm>
              <a:custGeom>
                <a:avLst/>
                <a:gdLst/>
                <a:ahLst/>
                <a:cxnLst/>
                <a:rect l="l" t="t" r="r" b="b"/>
                <a:pathLst>
                  <a:path w="174883" h="174883">
                    <a:moveTo>
                      <a:pt x="87441" y="0"/>
                    </a:moveTo>
                    <a:lnTo>
                      <a:pt x="87441" y="0"/>
                    </a:lnTo>
                    <a:cubicBezTo>
                      <a:pt x="135734" y="0"/>
                      <a:pt x="174883" y="39149"/>
                      <a:pt x="174883" y="87441"/>
                    </a:cubicBezTo>
                    <a:lnTo>
                      <a:pt x="174883" y="87441"/>
                    </a:lnTo>
                    <a:cubicBezTo>
                      <a:pt x="174883" y="135734"/>
                      <a:pt x="135734" y="174883"/>
                      <a:pt x="87441" y="174883"/>
                    </a:cubicBezTo>
                    <a:lnTo>
                      <a:pt x="87441" y="174883"/>
                    </a:lnTo>
                    <a:cubicBezTo>
                      <a:pt x="39149" y="174883"/>
                      <a:pt x="0" y="135734"/>
                      <a:pt x="0" y="87441"/>
                    </a:cubicBezTo>
                    <a:lnTo>
                      <a:pt x="0" y="87441"/>
                    </a:lnTo>
                    <a:cubicBezTo>
                      <a:pt x="0" y="39149"/>
                      <a:pt x="39149" y="0"/>
                      <a:pt x="87441" y="0"/>
                    </a:cubicBezTo>
                    <a:close/>
                  </a:path>
                </a:pathLst>
              </a:custGeom>
              <a:solidFill>
                <a:srgbClr val="80C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74883" cy="2129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168190" y="257147"/>
              <a:ext cx="765225" cy="587310"/>
            </a:xfrm>
            <a:custGeom>
              <a:avLst/>
              <a:gdLst/>
              <a:ahLst/>
              <a:cxnLst/>
              <a:rect l="l" t="t" r="r" b="b"/>
              <a:pathLst>
                <a:path w="765225" h="587310">
                  <a:moveTo>
                    <a:pt x="0" y="0"/>
                  </a:moveTo>
                  <a:lnTo>
                    <a:pt x="765225" y="0"/>
                  </a:lnTo>
                  <a:lnTo>
                    <a:pt x="765225" y="587311"/>
                  </a:lnTo>
                  <a:lnTo>
                    <a:pt x="0" y="587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9432102" y="6445954"/>
            <a:ext cx="826204" cy="826204"/>
            <a:chOff x="0" y="0"/>
            <a:chExt cx="1101605" cy="110160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101605" cy="1101605"/>
              <a:chOff x="0" y="0"/>
              <a:chExt cx="174883" cy="17488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74883" cy="174883"/>
              </a:xfrm>
              <a:custGeom>
                <a:avLst/>
                <a:gdLst/>
                <a:ahLst/>
                <a:cxnLst/>
                <a:rect l="l" t="t" r="r" b="b"/>
                <a:pathLst>
                  <a:path w="174883" h="174883">
                    <a:moveTo>
                      <a:pt x="87441" y="0"/>
                    </a:moveTo>
                    <a:lnTo>
                      <a:pt x="87441" y="0"/>
                    </a:lnTo>
                    <a:cubicBezTo>
                      <a:pt x="135734" y="0"/>
                      <a:pt x="174883" y="39149"/>
                      <a:pt x="174883" y="87441"/>
                    </a:cubicBezTo>
                    <a:lnTo>
                      <a:pt x="174883" y="87441"/>
                    </a:lnTo>
                    <a:cubicBezTo>
                      <a:pt x="174883" y="135734"/>
                      <a:pt x="135734" y="174883"/>
                      <a:pt x="87441" y="174883"/>
                    </a:cubicBezTo>
                    <a:lnTo>
                      <a:pt x="87441" y="174883"/>
                    </a:lnTo>
                    <a:cubicBezTo>
                      <a:pt x="39149" y="174883"/>
                      <a:pt x="0" y="135734"/>
                      <a:pt x="0" y="87441"/>
                    </a:cubicBezTo>
                    <a:lnTo>
                      <a:pt x="0" y="87441"/>
                    </a:lnTo>
                    <a:cubicBezTo>
                      <a:pt x="0" y="39149"/>
                      <a:pt x="39149" y="0"/>
                      <a:pt x="87441" y="0"/>
                    </a:cubicBezTo>
                    <a:close/>
                  </a:path>
                </a:pathLst>
              </a:custGeom>
              <a:solidFill>
                <a:srgbClr val="80CFF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174883" cy="2129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168190" y="154826"/>
              <a:ext cx="765225" cy="791953"/>
            </a:xfrm>
            <a:custGeom>
              <a:avLst/>
              <a:gdLst/>
              <a:ahLst/>
              <a:cxnLst/>
              <a:rect l="l" t="t" r="r" b="b"/>
              <a:pathLst>
                <a:path w="765225" h="791953">
                  <a:moveTo>
                    <a:pt x="0" y="0"/>
                  </a:moveTo>
                  <a:lnTo>
                    <a:pt x="765225" y="0"/>
                  </a:lnTo>
                  <a:lnTo>
                    <a:pt x="765225" y="791953"/>
                  </a:lnTo>
                  <a:lnTo>
                    <a:pt x="0" y="791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9432102" y="7748407"/>
            <a:ext cx="826204" cy="826204"/>
            <a:chOff x="0" y="0"/>
            <a:chExt cx="1101605" cy="1101605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101605" cy="1101605"/>
              <a:chOff x="0" y="0"/>
              <a:chExt cx="174883" cy="17488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74883" cy="174883"/>
              </a:xfrm>
              <a:custGeom>
                <a:avLst/>
                <a:gdLst/>
                <a:ahLst/>
                <a:cxnLst/>
                <a:rect l="l" t="t" r="r" b="b"/>
                <a:pathLst>
                  <a:path w="174883" h="174883">
                    <a:moveTo>
                      <a:pt x="87441" y="0"/>
                    </a:moveTo>
                    <a:lnTo>
                      <a:pt x="87441" y="0"/>
                    </a:lnTo>
                    <a:cubicBezTo>
                      <a:pt x="135734" y="0"/>
                      <a:pt x="174883" y="39149"/>
                      <a:pt x="174883" y="87441"/>
                    </a:cubicBezTo>
                    <a:lnTo>
                      <a:pt x="174883" y="87441"/>
                    </a:lnTo>
                    <a:cubicBezTo>
                      <a:pt x="174883" y="135734"/>
                      <a:pt x="135734" y="174883"/>
                      <a:pt x="87441" y="174883"/>
                    </a:cubicBezTo>
                    <a:lnTo>
                      <a:pt x="87441" y="174883"/>
                    </a:lnTo>
                    <a:cubicBezTo>
                      <a:pt x="39149" y="174883"/>
                      <a:pt x="0" y="135734"/>
                      <a:pt x="0" y="87441"/>
                    </a:cubicBezTo>
                    <a:lnTo>
                      <a:pt x="0" y="87441"/>
                    </a:lnTo>
                    <a:cubicBezTo>
                      <a:pt x="0" y="39149"/>
                      <a:pt x="39149" y="0"/>
                      <a:pt x="87441" y="0"/>
                    </a:cubicBezTo>
                    <a:close/>
                  </a:path>
                </a:pathLst>
              </a:custGeom>
              <a:solidFill>
                <a:srgbClr val="80C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174883" cy="2129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248156" y="192018"/>
              <a:ext cx="605293" cy="699761"/>
            </a:xfrm>
            <a:custGeom>
              <a:avLst/>
              <a:gdLst/>
              <a:ahLst/>
              <a:cxnLst/>
              <a:rect l="l" t="t" r="r" b="b"/>
              <a:pathLst>
                <a:path w="605293" h="699761">
                  <a:moveTo>
                    <a:pt x="0" y="0"/>
                  </a:moveTo>
                  <a:lnTo>
                    <a:pt x="605293" y="0"/>
                  </a:lnTo>
                  <a:lnTo>
                    <a:pt x="605293" y="699761"/>
                  </a:lnTo>
                  <a:lnTo>
                    <a:pt x="0" y="699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9432102" y="1339685"/>
            <a:ext cx="7428589" cy="1694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0"/>
              </a:lnSpc>
              <a:spcBef>
                <a:spcPct val="0"/>
              </a:spcBef>
            </a:pPr>
            <a:r>
              <a:rPr lang="en-US" sz="4900" b="1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The Technology Powering Our Solution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594349" y="4021394"/>
            <a:ext cx="5185829" cy="42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7"/>
              </a:lnSpc>
              <a:spcBef>
                <a:spcPct val="0"/>
              </a:spcBef>
            </a:pPr>
            <a:r>
              <a:rPr lang="en-US" sz="2498" b="1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Insight Face – AI Face Engine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594349" y="5097332"/>
            <a:ext cx="5185829" cy="860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7"/>
              </a:lnSpc>
              <a:spcBef>
                <a:spcPct val="0"/>
              </a:spcBef>
            </a:pPr>
            <a:r>
              <a:rPr lang="en-US" sz="2498" b="1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Milvus DB – High-Speed Vector Search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594349" y="6624081"/>
            <a:ext cx="5185829" cy="42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7"/>
              </a:lnSpc>
              <a:spcBef>
                <a:spcPct val="0"/>
              </a:spcBef>
            </a:pPr>
            <a:r>
              <a:rPr lang="en-US" sz="2498" b="1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Fast API – Scalable Backend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594349" y="7707460"/>
            <a:ext cx="5185829" cy="860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7"/>
              </a:lnSpc>
              <a:spcBef>
                <a:spcPct val="0"/>
              </a:spcBef>
            </a:pPr>
            <a:r>
              <a:rPr lang="en-US" sz="2498" b="1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Docker – Easy Scaling &amp; Deployment</a:t>
            </a:r>
          </a:p>
        </p:txBody>
      </p:sp>
      <p:sp>
        <p:nvSpPr>
          <p:cNvPr id="34" name="Freeform 34"/>
          <p:cNvSpPr/>
          <p:nvPr/>
        </p:nvSpPr>
        <p:spPr>
          <a:xfrm>
            <a:off x="567456" y="405957"/>
            <a:ext cx="1713362" cy="1476407"/>
          </a:xfrm>
          <a:custGeom>
            <a:avLst/>
            <a:gdLst/>
            <a:ahLst/>
            <a:cxnLst/>
            <a:rect l="l" t="t" r="r" b="b"/>
            <a:pathLst>
              <a:path w="1713362" h="1476407">
                <a:moveTo>
                  <a:pt x="0" y="0"/>
                </a:moveTo>
                <a:lnTo>
                  <a:pt x="1713361" y="0"/>
                </a:lnTo>
                <a:lnTo>
                  <a:pt x="1713361" y="1476407"/>
                </a:lnTo>
                <a:lnTo>
                  <a:pt x="0" y="147640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2326" y="5868173"/>
            <a:ext cx="8473205" cy="8229600"/>
          </a:xfrm>
          <a:custGeom>
            <a:avLst/>
            <a:gdLst/>
            <a:ahLst/>
            <a:cxnLst/>
            <a:rect l="l" t="t" r="r" b="b"/>
            <a:pathLst>
              <a:path w="8473205" h="8229600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46135" y="1028700"/>
            <a:ext cx="4288762" cy="396710"/>
          </a:xfrm>
          <a:custGeom>
            <a:avLst/>
            <a:gdLst/>
            <a:ahLst/>
            <a:cxnLst/>
            <a:rect l="l" t="t" r="r" b="b"/>
            <a:pathLst>
              <a:path w="4288762" h="396710">
                <a:moveTo>
                  <a:pt x="0" y="0"/>
                </a:moveTo>
                <a:lnTo>
                  <a:pt x="4288762" y="0"/>
                </a:lnTo>
                <a:lnTo>
                  <a:pt x="4288762" y="396710"/>
                </a:lnTo>
                <a:lnTo>
                  <a:pt x="0" y="396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03346" y="968534"/>
            <a:ext cx="10481308" cy="82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sz="4900" b="1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Face Search AI-Architecture </a:t>
            </a:r>
          </a:p>
        </p:txBody>
      </p:sp>
      <p:sp>
        <p:nvSpPr>
          <p:cNvPr id="5" name="Freeform 5"/>
          <p:cNvSpPr/>
          <p:nvPr/>
        </p:nvSpPr>
        <p:spPr>
          <a:xfrm rot="-1708509" flipH="1" flipV="1">
            <a:off x="-2395265" y="-1561213"/>
            <a:ext cx="12931098" cy="5576536"/>
          </a:xfrm>
          <a:custGeom>
            <a:avLst/>
            <a:gdLst/>
            <a:ahLst/>
            <a:cxnLst/>
            <a:rect l="l" t="t" r="r" b="b"/>
            <a:pathLst>
              <a:path w="12931098" h="5576536">
                <a:moveTo>
                  <a:pt x="12931098" y="5576536"/>
                </a:moveTo>
                <a:lnTo>
                  <a:pt x="0" y="5576536"/>
                </a:lnTo>
                <a:lnTo>
                  <a:pt x="0" y="0"/>
                </a:lnTo>
                <a:lnTo>
                  <a:pt x="12931098" y="0"/>
                </a:lnTo>
                <a:lnTo>
                  <a:pt x="12931098" y="5576536"/>
                </a:lnTo>
                <a:close/>
              </a:path>
            </a:pathLst>
          </a:custGeom>
          <a:blipFill>
            <a:blip r:embed="rId5">
              <a:alphaModFix amt="6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0939281" y="5581646"/>
            <a:ext cx="1489784" cy="2054874"/>
          </a:xfrm>
          <a:custGeom>
            <a:avLst/>
            <a:gdLst/>
            <a:ahLst/>
            <a:cxnLst/>
            <a:rect l="l" t="t" r="r" b="b"/>
            <a:pathLst>
              <a:path w="1489784" h="2054874">
                <a:moveTo>
                  <a:pt x="0" y="0"/>
                </a:moveTo>
                <a:lnTo>
                  <a:pt x="1489784" y="0"/>
                </a:lnTo>
                <a:lnTo>
                  <a:pt x="1489784" y="2054874"/>
                </a:lnTo>
                <a:lnTo>
                  <a:pt x="0" y="20548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989975" y="6419127"/>
            <a:ext cx="1069626" cy="105018"/>
          </a:xfrm>
          <a:custGeom>
            <a:avLst/>
            <a:gdLst/>
            <a:ahLst/>
            <a:cxnLst/>
            <a:rect l="l" t="t" r="r" b="b"/>
            <a:pathLst>
              <a:path w="1069626" h="105018">
                <a:moveTo>
                  <a:pt x="0" y="0"/>
                </a:moveTo>
                <a:lnTo>
                  <a:pt x="1069626" y="0"/>
                </a:lnTo>
                <a:lnTo>
                  <a:pt x="1069626" y="105018"/>
                </a:lnTo>
                <a:lnTo>
                  <a:pt x="0" y="105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7054072" y="4928535"/>
            <a:ext cx="1069626" cy="105018"/>
          </a:xfrm>
          <a:custGeom>
            <a:avLst/>
            <a:gdLst/>
            <a:ahLst/>
            <a:cxnLst/>
            <a:rect l="l" t="t" r="r" b="b"/>
            <a:pathLst>
              <a:path w="1069626" h="105018">
                <a:moveTo>
                  <a:pt x="0" y="0"/>
                </a:moveTo>
                <a:lnTo>
                  <a:pt x="1069626" y="0"/>
                </a:lnTo>
                <a:lnTo>
                  <a:pt x="1069626" y="105018"/>
                </a:lnTo>
                <a:lnTo>
                  <a:pt x="0" y="105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>
            <a:off x="11096851" y="4928535"/>
            <a:ext cx="1069626" cy="105018"/>
          </a:xfrm>
          <a:custGeom>
            <a:avLst/>
            <a:gdLst/>
            <a:ahLst/>
            <a:cxnLst/>
            <a:rect l="l" t="t" r="r" b="b"/>
            <a:pathLst>
              <a:path w="1069626" h="105018">
                <a:moveTo>
                  <a:pt x="0" y="0"/>
                </a:moveTo>
                <a:lnTo>
                  <a:pt x="1069626" y="0"/>
                </a:lnTo>
                <a:lnTo>
                  <a:pt x="1069626" y="105018"/>
                </a:lnTo>
                <a:lnTo>
                  <a:pt x="0" y="105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1182554" y="8160460"/>
            <a:ext cx="879560" cy="86357"/>
          </a:xfrm>
          <a:custGeom>
            <a:avLst/>
            <a:gdLst/>
            <a:ahLst/>
            <a:cxnLst/>
            <a:rect l="l" t="t" r="r" b="b"/>
            <a:pathLst>
              <a:path w="879560" h="86357">
                <a:moveTo>
                  <a:pt x="0" y="0"/>
                </a:moveTo>
                <a:lnTo>
                  <a:pt x="879559" y="0"/>
                </a:lnTo>
                <a:lnTo>
                  <a:pt x="879559" y="86357"/>
                </a:lnTo>
                <a:lnTo>
                  <a:pt x="0" y="863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409401" y="6419127"/>
            <a:ext cx="1069626" cy="105018"/>
          </a:xfrm>
          <a:custGeom>
            <a:avLst/>
            <a:gdLst/>
            <a:ahLst/>
            <a:cxnLst/>
            <a:rect l="l" t="t" r="r" b="b"/>
            <a:pathLst>
              <a:path w="1069626" h="105018">
                <a:moveTo>
                  <a:pt x="0" y="0"/>
                </a:moveTo>
                <a:lnTo>
                  <a:pt x="1069625" y="0"/>
                </a:lnTo>
                <a:lnTo>
                  <a:pt x="1069625" y="105018"/>
                </a:lnTo>
                <a:lnTo>
                  <a:pt x="0" y="105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631928" y="6419127"/>
            <a:ext cx="1069626" cy="105018"/>
          </a:xfrm>
          <a:custGeom>
            <a:avLst/>
            <a:gdLst/>
            <a:ahLst/>
            <a:cxnLst/>
            <a:rect l="l" t="t" r="r" b="b"/>
            <a:pathLst>
              <a:path w="1069626" h="105018">
                <a:moveTo>
                  <a:pt x="0" y="0"/>
                </a:moveTo>
                <a:lnTo>
                  <a:pt x="1069625" y="0"/>
                </a:lnTo>
                <a:lnTo>
                  <a:pt x="1069625" y="105018"/>
                </a:lnTo>
                <a:lnTo>
                  <a:pt x="0" y="105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67456" y="405957"/>
            <a:ext cx="1713362" cy="1476407"/>
          </a:xfrm>
          <a:custGeom>
            <a:avLst/>
            <a:gdLst/>
            <a:ahLst/>
            <a:cxnLst/>
            <a:rect l="l" t="t" r="r" b="b"/>
            <a:pathLst>
              <a:path w="1713362" h="1476407">
                <a:moveTo>
                  <a:pt x="0" y="0"/>
                </a:moveTo>
                <a:lnTo>
                  <a:pt x="1713361" y="0"/>
                </a:lnTo>
                <a:lnTo>
                  <a:pt x="1713361" y="1476407"/>
                </a:lnTo>
                <a:lnTo>
                  <a:pt x="0" y="14764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865133" y="5581646"/>
            <a:ext cx="3086100" cy="1779979"/>
            <a:chOff x="0" y="0"/>
            <a:chExt cx="812800" cy="4688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68801"/>
            </a:xfrm>
            <a:custGeom>
              <a:avLst/>
              <a:gdLst/>
              <a:ahLst/>
              <a:cxnLst/>
              <a:rect l="l" t="t" r="r" b="b"/>
              <a:pathLst>
                <a:path w="812800" h="468801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340860"/>
                  </a:lnTo>
                  <a:cubicBezTo>
                    <a:pt x="812800" y="374792"/>
                    <a:pt x="799321" y="407335"/>
                    <a:pt x="775327" y="431328"/>
                  </a:cubicBezTo>
                  <a:cubicBezTo>
                    <a:pt x="751333" y="455322"/>
                    <a:pt x="718791" y="468801"/>
                    <a:pt x="684859" y="468801"/>
                  </a:cubicBezTo>
                  <a:lnTo>
                    <a:pt x="127941" y="468801"/>
                  </a:lnTo>
                  <a:cubicBezTo>
                    <a:pt x="94009" y="468801"/>
                    <a:pt x="61467" y="455322"/>
                    <a:pt x="37473" y="431328"/>
                  </a:cubicBezTo>
                  <a:cubicBezTo>
                    <a:pt x="13479" y="407335"/>
                    <a:pt x="0" y="374792"/>
                    <a:pt x="0" y="34086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2CBBE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525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User input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843216" y="2608510"/>
            <a:ext cx="3596354" cy="1352389"/>
            <a:chOff x="0" y="0"/>
            <a:chExt cx="947188" cy="35618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47188" cy="356185"/>
            </a:xfrm>
            <a:custGeom>
              <a:avLst/>
              <a:gdLst/>
              <a:ahLst/>
              <a:cxnLst/>
              <a:rect l="l" t="t" r="r" b="b"/>
              <a:pathLst>
                <a:path w="947188" h="356185">
                  <a:moveTo>
                    <a:pt x="109788" y="0"/>
                  </a:moveTo>
                  <a:lnTo>
                    <a:pt x="837400" y="0"/>
                  </a:lnTo>
                  <a:cubicBezTo>
                    <a:pt x="898034" y="0"/>
                    <a:pt x="947188" y="49154"/>
                    <a:pt x="947188" y="109788"/>
                  </a:cubicBezTo>
                  <a:lnTo>
                    <a:pt x="947188" y="246396"/>
                  </a:lnTo>
                  <a:cubicBezTo>
                    <a:pt x="947188" y="307031"/>
                    <a:pt x="898034" y="356185"/>
                    <a:pt x="837400" y="356185"/>
                  </a:cubicBezTo>
                  <a:lnTo>
                    <a:pt x="109788" y="356185"/>
                  </a:lnTo>
                  <a:cubicBezTo>
                    <a:pt x="49154" y="356185"/>
                    <a:pt x="0" y="307031"/>
                    <a:pt x="0" y="246396"/>
                  </a:cubicBezTo>
                  <a:lnTo>
                    <a:pt x="0" y="109788"/>
                  </a:lnTo>
                  <a:cubicBezTo>
                    <a:pt x="0" y="49154"/>
                    <a:pt x="49154" y="0"/>
                    <a:pt x="109788" y="0"/>
                  </a:cubicBezTo>
                  <a:close/>
                </a:path>
              </a:pathLst>
            </a:custGeom>
            <a:solidFill>
              <a:srgbClr val="2CBBE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947188" cy="4133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Open cv2, Insight Face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027683" y="2064257"/>
            <a:ext cx="3596354" cy="2191475"/>
            <a:chOff x="0" y="0"/>
            <a:chExt cx="947188" cy="57717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47188" cy="577178"/>
            </a:xfrm>
            <a:custGeom>
              <a:avLst/>
              <a:gdLst/>
              <a:ahLst/>
              <a:cxnLst/>
              <a:rect l="l" t="t" r="r" b="b"/>
              <a:pathLst>
                <a:path w="947188" h="577178">
                  <a:moveTo>
                    <a:pt x="109788" y="0"/>
                  </a:moveTo>
                  <a:lnTo>
                    <a:pt x="837400" y="0"/>
                  </a:lnTo>
                  <a:cubicBezTo>
                    <a:pt x="898034" y="0"/>
                    <a:pt x="947188" y="49154"/>
                    <a:pt x="947188" y="109788"/>
                  </a:cubicBezTo>
                  <a:lnTo>
                    <a:pt x="947188" y="467390"/>
                  </a:lnTo>
                  <a:cubicBezTo>
                    <a:pt x="947188" y="528025"/>
                    <a:pt x="898034" y="577178"/>
                    <a:pt x="837400" y="577178"/>
                  </a:cubicBezTo>
                  <a:lnTo>
                    <a:pt x="109788" y="577178"/>
                  </a:lnTo>
                  <a:cubicBezTo>
                    <a:pt x="49154" y="577178"/>
                    <a:pt x="0" y="528025"/>
                    <a:pt x="0" y="467390"/>
                  </a:cubicBezTo>
                  <a:lnTo>
                    <a:pt x="0" y="109788"/>
                  </a:lnTo>
                  <a:cubicBezTo>
                    <a:pt x="0" y="49154"/>
                    <a:pt x="49154" y="0"/>
                    <a:pt x="109788" y="0"/>
                  </a:cubicBezTo>
                  <a:close/>
                </a:path>
              </a:pathLst>
            </a:custGeom>
            <a:solidFill>
              <a:srgbClr val="2CBBE7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947188" cy="634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pymilvus, Vector search, Meta data storage, similarity indexing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199476" y="5581646"/>
            <a:ext cx="3086100" cy="1779979"/>
            <a:chOff x="0" y="0"/>
            <a:chExt cx="812800" cy="46880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468801"/>
            </a:xfrm>
            <a:custGeom>
              <a:avLst/>
              <a:gdLst/>
              <a:ahLst/>
              <a:cxnLst/>
              <a:rect l="l" t="t" r="r" b="b"/>
              <a:pathLst>
                <a:path w="812800" h="468801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340860"/>
                  </a:lnTo>
                  <a:cubicBezTo>
                    <a:pt x="812800" y="374792"/>
                    <a:pt x="799321" y="407335"/>
                    <a:pt x="775327" y="431328"/>
                  </a:cubicBezTo>
                  <a:cubicBezTo>
                    <a:pt x="751333" y="455322"/>
                    <a:pt x="718791" y="468801"/>
                    <a:pt x="684859" y="468801"/>
                  </a:cubicBezTo>
                  <a:lnTo>
                    <a:pt x="127941" y="468801"/>
                  </a:lnTo>
                  <a:cubicBezTo>
                    <a:pt x="94009" y="468801"/>
                    <a:pt x="61467" y="455322"/>
                    <a:pt x="37473" y="431328"/>
                  </a:cubicBezTo>
                  <a:cubicBezTo>
                    <a:pt x="13479" y="407335"/>
                    <a:pt x="0" y="374792"/>
                    <a:pt x="0" y="34086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2CBBE7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525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Face embeddings Generation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050993" y="8833484"/>
            <a:ext cx="14186014" cy="1028700"/>
            <a:chOff x="0" y="0"/>
            <a:chExt cx="3736234" cy="2709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736234" cy="270933"/>
            </a:xfrm>
            <a:custGeom>
              <a:avLst/>
              <a:gdLst/>
              <a:ahLst/>
              <a:cxnLst/>
              <a:rect l="l" t="t" r="r" b="b"/>
              <a:pathLst>
                <a:path w="3736234" h="270933">
                  <a:moveTo>
                    <a:pt x="27833" y="0"/>
                  </a:moveTo>
                  <a:lnTo>
                    <a:pt x="3708402" y="0"/>
                  </a:lnTo>
                  <a:cubicBezTo>
                    <a:pt x="3723773" y="0"/>
                    <a:pt x="3736234" y="12461"/>
                    <a:pt x="3736234" y="27833"/>
                  </a:cubicBezTo>
                  <a:lnTo>
                    <a:pt x="3736234" y="243100"/>
                  </a:lnTo>
                  <a:cubicBezTo>
                    <a:pt x="3736234" y="258472"/>
                    <a:pt x="3723773" y="270933"/>
                    <a:pt x="3708402" y="270933"/>
                  </a:cubicBezTo>
                  <a:lnTo>
                    <a:pt x="27833" y="270933"/>
                  </a:lnTo>
                  <a:cubicBezTo>
                    <a:pt x="12461" y="270933"/>
                    <a:pt x="0" y="258472"/>
                    <a:pt x="0" y="243100"/>
                  </a:cubicBezTo>
                  <a:lnTo>
                    <a:pt x="0" y="27833"/>
                  </a:lnTo>
                  <a:cubicBezTo>
                    <a:pt x="0" y="12461"/>
                    <a:pt x="12461" y="0"/>
                    <a:pt x="27833" y="0"/>
                  </a:cubicBezTo>
                  <a:close/>
                </a:path>
              </a:pathLst>
            </a:custGeom>
            <a:solidFill>
              <a:srgbClr val="2CBBE7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3736234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Backend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Fast API, Uvicorn, pydantic, numpy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904416" y="5581646"/>
            <a:ext cx="3086100" cy="1779979"/>
            <a:chOff x="0" y="0"/>
            <a:chExt cx="812800" cy="46880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468801"/>
            </a:xfrm>
            <a:custGeom>
              <a:avLst/>
              <a:gdLst/>
              <a:ahLst/>
              <a:cxnLst/>
              <a:rect l="l" t="t" r="r" b="b"/>
              <a:pathLst>
                <a:path w="812800" h="468801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340860"/>
                  </a:lnTo>
                  <a:cubicBezTo>
                    <a:pt x="812800" y="374792"/>
                    <a:pt x="799321" y="407335"/>
                    <a:pt x="775327" y="431328"/>
                  </a:cubicBezTo>
                  <a:cubicBezTo>
                    <a:pt x="751333" y="455322"/>
                    <a:pt x="718791" y="468801"/>
                    <a:pt x="684859" y="468801"/>
                  </a:cubicBezTo>
                  <a:lnTo>
                    <a:pt x="127941" y="468801"/>
                  </a:lnTo>
                  <a:cubicBezTo>
                    <a:pt x="94009" y="468801"/>
                    <a:pt x="61467" y="455322"/>
                    <a:pt x="37473" y="431328"/>
                  </a:cubicBezTo>
                  <a:cubicBezTo>
                    <a:pt x="13479" y="407335"/>
                    <a:pt x="0" y="374792"/>
                    <a:pt x="0" y="34086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2CBBE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812800" cy="525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Download &amp; Share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0939281" y="6722539"/>
            <a:ext cx="1514426" cy="656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Milvus</a:t>
            </a:r>
          </a:p>
          <a:p>
            <a:pPr algn="ctr">
              <a:lnSpc>
                <a:spcPts val="2660"/>
              </a:lnSpc>
            </a:pPr>
            <a:r>
              <a:rPr lang="en-US" sz="19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vector db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216043" y="8960816"/>
            <a:ext cx="6432087" cy="594968"/>
          </a:xfrm>
          <a:custGeom>
            <a:avLst/>
            <a:gdLst/>
            <a:ahLst/>
            <a:cxnLst/>
            <a:rect l="l" t="t" r="r" b="b"/>
            <a:pathLst>
              <a:path w="6432087" h="594968">
                <a:moveTo>
                  <a:pt x="6432086" y="0"/>
                </a:moveTo>
                <a:lnTo>
                  <a:pt x="0" y="0"/>
                </a:lnTo>
                <a:lnTo>
                  <a:pt x="0" y="594968"/>
                </a:lnTo>
                <a:lnTo>
                  <a:pt x="6432086" y="594968"/>
                </a:lnTo>
                <a:lnTo>
                  <a:pt x="64320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265661" y="0"/>
            <a:ext cx="12022339" cy="10287000"/>
            <a:chOff x="0" y="0"/>
            <a:chExt cx="953362" cy="8157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3362" cy="815751"/>
            </a:xfrm>
            <a:custGeom>
              <a:avLst/>
              <a:gdLst/>
              <a:ahLst/>
              <a:cxnLst/>
              <a:rect l="l" t="t" r="r" b="b"/>
              <a:pathLst>
                <a:path w="953362" h="815751">
                  <a:moveTo>
                    <a:pt x="0" y="0"/>
                  </a:moveTo>
                  <a:lnTo>
                    <a:pt x="953362" y="0"/>
                  </a:lnTo>
                  <a:lnTo>
                    <a:pt x="953362" y="815751"/>
                  </a:lnTo>
                  <a:lnTo>
                    <a:pt x="0" y="815751"/>
                  </a:lnTo>
                  <a:close/>
                </a:path>
              </a:pathLst>
            </a:custGeom>
            <a:blipFill>
              <a:blip r:embed="rId4"/>
              <a:stretch>
                <a:fillRect l="-14291" r="-1429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6237086" y="0"/>
            <a:ext cx="7036823" cy="10287000"/>
            <a:chOff x="0" y="0"/>
            <a:chExt cx="1853320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53320" cy="2709333"/>
            </a:xfrm>
            <a:custGeom>
              <a:avLst/>
              <a:gdLst/>
              <a:ahLst/>
              <a:cxnLst/>
              <a:rect l="l" t="t" r="r" b="b"/>
              <a:pathLst>
                <a:path w="1853320" h="2709333">
                  <a:moveTo>
                    <a:pt x="0" y="0"/>
                  </a:moveTo>
                  <a:lnTo>
                    <a:pt x="1853320" y="0"/>
                  </a:lnTo>
                  <a:lnTo>
                    <a:pt x="185332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87000"/>
                  </a:srgbClr>
                </a:gs>
                <a:gs pos="66667">
                  <a:srgbClr val="000000">
                    <a:alpha val="59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5332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803626" y="-4114800"/>
            <a:ext cx="8473205" cy="8229600"/>
          </a:xfrm>
          <a:custGeom>
            <a:avLst/>
            <a:gdLst/>
            <a:ahLst/>
            <a:cxnLst/>
            <a:rect l="l" t="t" r="r" b="b"/>
            <a:pathLst>
              <a:path w="8473205" h="8229600">
                <a:moveTo>
                  <a:pt x="0" y="0"/>
                </a:moveTo>
                <a:lnTo>
                  <a:pt x="8473204" y="0"/>
                </a:lnTo>
                <a:lnTo>
                  <a:pt x="84732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70883" y="3924300"/>
            <a:ext cx="8601187" cy="1792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50"/>
              </a:lnSpc>
              <a:spcBef>
                <a:spcPct val="0"/>
              </a:spcBef>
            </a:pPr>
            <a:r>
              <a:rPr lang="en-US" sz="10535" b="1">
                <a:solidFill>
                  <a:srgbClr val="EEEEEE"/>
                </a:solidFill>
                <a:latin typeface="Gordita Bold"/>
                <a:ea typeface="Gordita Bold"/>
                <a:cs typeface="Gordita Bold"/>
                <a:sym typeface="Gordita Bold"/>
              </a:rPr>
              <a:t>Thank You</a:t>
            </a:r>
          </a:p>
        </p:txBody>
      </p:sp>
      <p:sp>
        <p:nvSpPr>
          <p:cNvPr id="10" name="Freeform 10"/>
          <p:cNvSpPr/>
          <p:nvPr/>
        </p:nvSpPr>
        <p:spPr>
          <a:xfrm rot="-1274354" flipV="1">
            <a:off x="6396887" y="6389662"/>
            <a:ext cx="12931098" cy="5576536"/>
          </a:xfrm>
          <a:custGeom>
            <a:avLst/>
            <a:gdLst/>
            <a:ahLst/>
            <a:cxnLst/>
            <a:rect l="l" t="t" r="r" b="b"/>
            <a:pathLst>
              <a:path w="12931098" h="5576536">
                <a:moveTo>
                  <a:pt x="0" y="5576536"/>
                </a:moveTo>
                <a:lnTo>
                  <a:pt x="12931098" y="5576536"/>
                </a:lnTo>
                <a:lnTo>
                  <a:pt x="12931098" y="0"/>
                </a:lnTo>
                <a:lnTo>
                  <a:pt x="0" y="0"/>
                </a:lnTo>
                <a:lnTo>
                  <a:pt x="0" y="5576536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567456" y="405957"/>
            <a:ext cx="1713362" cy="1476407"/>
          </a:xfrm>
          <a:custGeom>
            <a:avLst/>
            <a:gdLst/>
            <a:ahLst/>
            <a:cxnLst/>
            <a:rect l="l" t="t" r="r" b="b"/>
            <a:pathLst>
              <a:path w="1713362" h="1476407">
                <a:moveTo>
                  <a:pt x="0" y="0"/>
                </a:moveTo>
                <a:lnTo>
                  <a:pt x="1713361" y="0"/>
                </a:lnTo>
                <a:lnTo>
                  <a:pt x="1713361" y="1476407"/>
                </a:lnTo>
                <a:lnTo>
                  <a:pt x="0" y="14764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</Words>
  <Application>Microsoft Office PowerPoint</Application>
  <PresentationFormat>Custom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Be Vietnam Ultra-Bold</vt:lpstr>
      <vt:lpstr>Be Vietnam</vt:lpstr>
      <vt:lpstr>Calibri</vt:lpstr>
      <vt:lpstr>Canva Sans Bold</vt:lpstr>
      <vt:lpstr>Gordita Bold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Blue Modern Generative AI for Business Presentation</dc:title>
  <cp:lastModifiedBy>PavanN</cp:lastModifiedBy>
  <cp:revision>2</cp:revision>
  <dcterms:created xsi:type="dcterms:W3CDTF">2006-08-16T00:00:00Z</dcterms:created>
  <dcterms:modified xsi:type="dcterms:W3CDTF">2025-07-23T07:12:28Z</dcterms:modified>
  <dc:identifier>DAGt9ABGIWE</dc:identifier>
</cp:coreProperties>
</file>